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7" r:id="rId6"/>
    <p:sldId id="266" r:id="rId7"/>
    <p:sldId id="280" r:id="rId8"/>
    <p:sldId id="259" r:id="rId9"/>
    <p:sldId id="273" r:id="rId10"/>
    <p:sldId id="268" r:id="rId11"/>
    <p:sldId id="269" r:id="rId12"/>
    <p:sldId id="270" r:id="rId13"/>
    <p:sldId id="260" r:id="rId14"/>
    <p:sldId id="278" r:id="rId15"/>
    <p:sldId id="277" r:id="rId16"/>
    <p:sldId id="276" r:id="rId17"/>
    <p:sldId id="279" r:id="rId18"/>
    <p:sldId id="261" r:id="rId19"/>
    <p:sldId id="262" r:id="rId20"/>
    <p:sldId id="274" r:id="rId2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A3A"/>
    <a:srgbClr val="FF8601"/>
    <a:srgbClr val="FE9802"/>
    <a:srgbClr val="FEAA02"/>
    <a:srgbClr val="0066CC"/>
    <a:srgbClr val="3333FF"/>
    <a:srgbClr val="ABABAB"/>
    <a:srgbClr val="B8B8B8"/>
    <a:srgbClr val="FFFF79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495A3-F09E-40EA-B6DC-6E024A2984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373D7-D984-4609-A0DE-747F41573E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ABEC-B0F4-448C-8E04-9CA1EF1EA6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21B89-BF0D-432C-BF52-A965D6ABE9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F83AD-3DB7-4E2B-AC36-8A4C34BF70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1356-04E4-422C-B338-EB91615422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C0E2-B19C-4B34-AE73-87C28F9261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B2E26-D59D-455A-8359-F8A66A0611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C165D-A685-4B18-AB38-7D50D6EB50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3F59-985C-4116-B1C0-A4FE63BEC5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1176-2F66-46F8-BA23-7E0BA0D8CA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1B84464-3AEE-4302-813E-B9A98F89F3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3" y="260648"/>
            <a:ext cx="7488833" cy="1728192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sz="2800" dirty="0" smtClean="0"/>
              <a:t> </a:t>
            </a:r>
            <a:r>
              <a:rPr lang="hu-HU" sz="2800" b="1" dirty="0" smtClean="0"/>
              <a:t>Krónikus </a:t>
            </a:r>
            <a:r>
              <a:rPr lang="hu-HU" sz="2800" b="1" dirty="0" err="1" smtClean="0"/>
              <a:t>citosztatikum</a:t>
            </a:r>
            <a:r>
              <a:rPr lang="hu-HU" sz="2800" b="1" dirty="0" smtClean="0"/>
              <a:t> kezelés hatásának kimutathatósága zebradánió (</a:t>
            </a:r>
            <a:r>
              <a:rPr lang="hu-HU" sz="2800" b="1" i="1" dirty="0" err="1" smtClean="0"/>
              <a:t>Danio</a:t>
            </a:r>
            <a:r>
              <a:rPr lang="hu-HU" sz="2800" b="1" i="1" dirty="0" smtClean="0"/>
              <a:t> </a:t>
            </a:r>
            <a:r>
              <a:rPr lang="hu-HU" sz="2800" b="1" i="1" dirty="0" err="1" smtClean="0"/>
              <a:t>rerio</a:t>
            </a:r>
            <a:r>
              <a:rPr lang="hu-HU" sz="2800" b="1" i="1" dirty="0" smtClean="0"/>
              <a:t>) </a:t>
            </a:r>
            <a:r>
              <a:rPr lang="hu-HU" sz="2800" b="1" dirty="0" smtClean="0"/>
              <a:t>pikkelyen geometriai morfometriai módszerrel </a:t>
            </a:r>
            <a:endParaRPr lang="hu-HU" sz="2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4581128"/>
            <a:ext cx="7488832" cy="936104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sz="1800" b="1" dirty="0" err="1" smtClean="0"/>
              <a:t>Appl</a:t>
            </a:r>
            <a:r>
              <a:rPr lang="hu-HU" sz="1800" b="1" dirty="0" smtClean="0"/>
              <a:t> Ádám János, </a:t>
            </a:r>
            <a:r>
              <a:rPr lang="hu-HU" sz="1800" b="1" dirty="0" err="1" smtClean="0"/>
              <a:t>Staszny</a:t>
            </a:r>
            <a:r>
              <a:rPr lang="hu-HU" sz="1800" b="1" dirty="0" smtClean="0"/>
              <a:t> Ádám, Kovács Róbert, Csenki Zsolt, Bakos Katalin, Gazsi Gyöngyi, </a:t>
            </a:r>
            <a:r>
              <a:rPr lang="hu-HU" sz="1800" b="1" dirty="0" err="1" smtClean="0"/>
              <a:t>Kövesi</a:t>
            </a:r>
            <a:r>
              <a:rPr lang="hu-HU" sz="1800" b="1" dirty="0" smtClean="0"/>
              <a:t> Judit, </a:t>
            </a:r>
            <a:r>
              <a:rPr lang="hu-HU" sz="1800" b="1" dirty="0" err="1" smtClean="0"/>
              <a:t>Ferincz</a:t>
            </a:r>
            <a:r>
              <a:rPr lang="hu-HU" sz="1800" b="1" dirty="0" smtClean="0"/>
              <a:t> Árpád, Csepeli Andrea, Horváth Ákos, </a:t>
            </a:r>
            <a:r>
              <a:rPr lang="hu-HU" sz="1800" b="1" dirty="0" err="1" smtClean="0"/>
              <a:t>Urbányi</a:t>
            </a:r>
            <a:r>
              <a:rPr lang="hu-HU" sz="1800" b="1" dirty="0" smtClean="0"/>
              <a:t> Béla</a:t>
            </a:r>
            <a:endParaRPr lang="hu-HU" sz="1800" dirty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827584" y="5661248"/>
            <a:ext cx="7488832" cy="584775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hu-HU" sz="1600" dirty="0" smtClean="0"/>
              <a:t>Szent István Egyetem, Mezőgazdaság- és Környezettudományi Kar,</a:t>
            </a:r>
          </a:p>
          <a:p>
            <a:pPr algn="ctr">
              <a:spcBef>
                <a:spcPts val="0"/>
              </a:spcBef>
            </a:pPr>
            <a:r>
              <a:rPr lang="hu-HU" sz="1600" dirty="0" err="1" smtClean="0"/>
              <a:t>Akvakultúra</a:t>
            </a:r>
            <a:r>
              <a:rPr lang="hu-HU" sz="1600" dirty="0" smtClean="0"/>
              <a:t> és Környezetbiztonsági Intézet, Halgazdálkodási Tanszék, Gödöllő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843808" y="6381328"/>
            <a:ext cx="3384376" cy="36933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HAKI-napok</a:t>
            </a:r>
            <a:r>
              <a:rPr lang="hu-HU" b="1" dirty="0" smtClean="0"/>
              <a:t>, 2015. május 20.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hu-HU" sz="2200" dirty="0" smtClean="0"/>
              <a:t>F1 generáció, 5 hónapos egyedek</a:t>
            </a:r>
          </a:p>
          <a:p>
            <a:pPr eaLnBrk="1" hangingPunct="1"/>
            <a:r>
              <a:rPr lang="hu-HU" sz="2200" dirty="0" smtClean="0"/>
              <a:t>Sebészeti csipesz</a:t>
            </a:r>
          </a:p>
          <a:p>
            <a:pPr eaLnBrk="1" hangingPunct="1"/>
            <a:r>
              <a:rPr lang="hu-HU" sz="2200" dirty="0" smtClean="0"/>
              <a:t>Bal oldal, első hátúszó-sugárról az oldalvonalra vetített függőleges által kijelölt területről</a:t>
            </a:r>
          </a:p>
          <a:p>
            <a:pPr eaLnBrk="1" hangingPunct="1"/>
            <a:r>
              <a:rPr lang="hu-HU" sz="2200" dirty="0" smtClean="0"/>
              <a:t>10 hím és 10 nőstény egyed koncentrációnként</a:t>
            </a:r>
          </a:p>
          <a:p>
            <a:pPr eaLnBrk="1" hangingPunct="1"/>
            <a:r>
              <a:rPr lang="hu-HU" sz="2200" dirty="0" smtClean="0"/>
              <a:t>2 pikkely egyedenként</a:t>
            </a:r>
          </a:p>
          <a:p>
            <a:pPr eaLnBrk="1" hangingPunct="1">
              <a:buFontTx/>
              <a:buNone/>
            </a:pPr>
            <a:endParaRPr lang="hu-HU" sz="2200" b="1" dirty="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Pikkely-mintavétel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Kép 7" descr="10637950_699368530112319_1792535705_n"/>
          <p:cNvPicPr>
            <a:picLocks noChangeAspect="1" noChangeArrowheads="1"/>
          </p:cNvPicPr>
          <p:nvPr/>
        </p:nvPicPr>
        <p:blipFill>
          <a:blip r:embed="rId3" cstate="print"/>
          <a:srcRect l="21654" t="35433" r="33465" b="20669"/>
          <a:stretch>
            <a:fillRect/>
          </a:stretch>
        </p:blipFill>
        <p:spPr bwMode="auto">
          <a:xfrm>
            <a:off x="755576" y="4077072"/>
            <a:ext cx="2708218" cy="17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2" name="Picture 9" descr="figure2a"/>
          <p:cNvPicPr>
            <a:picLocks noChangeAspect="1" noChangeArrowheads="1"/>
          </p:cNvPicPr>
          <p:nvPr/>
        </p:nvPicPr>
        <p:blipFill>
          <a:blip r:embed="rId4" cstate="print"/>
          <a:srcRect b="56761"/>
          <a:stretch>
            <a:fillRect/>
          </a:stretch>
        </p:blipFill>
        <p:spPr bwMode="auto">
          <a:xfrm>
            <a:off x="3779912" y="4077072"/>
            <a:ext cx="4618262" cy="1737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200" b="1" dirty="0" smtClean="0"/>
              <a:t>Pikkelyek digitalizálása:</a:t>
            </a:r>
          </a:p>
          <a:p>
            <a:pPr eaLnBrk="1" hangingPunct="1">
              <a:buFontTx/>
              <a:buNone/>
            </a:pPr>
            <a:r>
              <a:rPr lang="hu-HU" sz="2200" b="1" i="1" dirty="0" smtClean="0"/>
              <a:t>5-FU:</a:t>
            </a:r>
          </a:p>
          <a:p>
            <a:pPr eaLnBrk="1" hangingPunct="1"/>
            <a:r>
              <a:rPr lang="hu-HU" sz="2200" dirty="0" smtClean="0"/>
              <a:t>Tárgylemezek közé ragasztás</a:t>
            </a:r>
          </a:p>
          <a:p>
            <a:pPr eaLnBrk="1" hangingPunct="1"/>
            <a:r>
              <a:rPr lang="hu-HU" sz="2200" dirty="0" smtClean="0"/>
              <a:t>Felső megvilágítású szkenner, 2400 </a:t>
            </a:r>
            <a:r>
              <a:rPr lang="hu-HU" sz="2200" dirty="0" err="1" smtClean="0"/>
              <a:t>dpi</a:t>
            </a:r>
            <a:endParaRPr lang="hu-HU" sz="2200" dirty="0" smtClean="0"/>
          </a:p>
          <a:p>
            <a:pPr eaLnBrk="1" hangingPunct="1"/>
            <a:r>
              <a:rPr lang="hu-HU" sz="2200" dirty="0" smtClean="0"/>
              <a:t>Képek darabolása</a:t>
            </a:r>
          </a:p>
          <a:p>
            <a:pPr eaLnBrk="1" hangingPunct="1">
              <a:buFontTx/>
              <a:buNone/>
            </a:pPr>
            <a:endParaRPr lang="hu-HU" sz="2200" dirty="0" smtClean="0"/>
          </a:p>
          <a:p>
            <a:pPr eaLnBrk="1" hangingPunct="1">
              <a:buFontTx/>
              <a:buNone/>
            </a:pPr>
            <a:r>
              <a:rPr lang="hu-HU" sz="2200" b="1" i="1" dirty="0" err="1" smtClean="0"/>
              <a:t>Imatinib</a:t>
            </a:r>
            <a:r>
              <a:rPr lang="hu-HU" sz="2200" b="1" i="1" dirty="0" smtClean="0"/>
              <a:t>:</a:t>
            </a:r>
          </a:p>
          <a:p>
            <a:pPr eaLnBrk="1" hangingPunct="1"/>
            <a:r>
              <a:rPr lang="hu-HU" sz="2200" dirty="0" smtClean="0"/>
              <a:t>Tárgylemezre vitel</a:t>
            </a:r>
          </a:p>
          <a:p>
            <a:pPr eaLnBrk="1" hangingPunct="1"/>
            <a:r>
              <a:rPr lang="hu-HU" sz="2200" dirty="0" smtClean="0"/>
              <a:t>Mikroszkóp alatt fényképezés, 300 </a:t>
            </a:r>
            <a:r>
              <a:rPr lang="hu-HU" sz="2200" dirty="0" err="1" smtClean="0"/>
              <a:t>dpi</a:t>
            </a:r>
            <a:endParaRPr lang="hu-HU" sz="2200" dirty="0" smtClean="0"/>
          </a:p>
          <a:p>
            <a:pPr eaLnBrk="1" hangingPunct="1"/>
            <a:r>
              <a:rPr lang="hu-HU" sz="2200" dirty="0" smtClean="0"/>
              <a:t>50x nagyítás</a:t>
            </a:r>
          </a:p>
          <a:p>
            <a:pPr eaLnBrk="1" hangingPunct="1"/>
            <a:r>
              <a:rPr lang="hu-HU" sz="2200" dirty="0" smtClean="0"/>
              <a:t>Képenként 1 pikkely</a:t>
            </a:r>
          </a:p>
          <a:p>
            <a:pPr eaLnBrk="1" hangingPunct="1"/>
            <a:endParaRPr lang="hu-HU" sz="2200" dirty="0" smtClean="0"/>
          </a:p>
          <a:p>
            <a:pPr eaLnBrk="1" hangingPunct="1"/>
            <a:endParaRPr lang="hu-HU" sz="2000" dirty="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Pikkelyek feldolgozása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c1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1428750"/>
            <a:ext cx="2159000" cy="210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6" name="Picture 8" descr="példa"/>
          <p:cNvPicPr>
            <a:picLocks noChangeAspect="1" noChangeArrowheads="1"/>
          </p:cNvPicPr>
          <p:nvPr/>
        </p:nvPicPr>
        <p:blipFill>
          <a:blip r:embed="rId4" cstate="print"/>
          <a:srcRect l="15948" t="12151" r="20505" b="6076"/>
          <a:stretch>
            <a:fillRect/>
          </a:stretch>
        </p:blipFill>
        <p:spPr bwMode="auto">
          <a:xfrm>
            <a:off x="6143625" y="3857625"/>
            <a:ext cx="21590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5076056" y="5085184"/>
            <a:ext cx="902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b="1" i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u-H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u-HU" sz="2200" b="1" dirty="0" smtClean="0"/>
          </a:p>
          <a:p>
            <a:pPr eaLnBrk="1" hangingPunct="1">
              <a:buFontTx/>
              <a:buNone/>
            </a:pPr>
            <a:r>
              <a:rPr lang="hu-HU" sz="2200" b="1" dirty="0" smtClean="0"/>
              <a:t>7 mérőpont felvétele:</a:t>
            </a:r>
          </a:p>
          <a:p>
            <a:pPr eaLnBrk="1" hangingPunct="1"/>
            <a:r>
              <a:rPr lang="hu-HU" sz="2200" dirty="0" smtClean="0"/>
              <a:t>tpsDig2 segítségével</a:t>
            </a:r>
          </a:p>
          <a:p>
            <a:pPr eaLnBrk="1" hangingPunct="1">
              <a:buFontTx/>
              <a:buNone/>
            </a:pPr>
            <a:endParaRPr lang="hu-HU" sz="2200" dirty="0" smtClean="0"/>
          </a:p>
          <a:p>
            <a:pPr eaLnBrk="1" hangingPunct="1">
              <a:buFontTx/>
              <a:buNone/>
            </a:pPr>
            <a:r>
              <a:rPr lang="hu-HU" sz="2200" b="1" dirty="0" smtClean="0"/>
              <a:t>Prokrusztész-illesztés:</a:t>
            </a:r>
          </a:p>
          <a:p>
            <a:pPr eaLnBrk="1" hangingPunct="1"/>
            <a:r>
              <a:rPr lang="hu-HU" sz="2200" dirty="0" smtClean="0"/>
              <a:t>Mérőpont alapján</a:t>
            </a:r>
          </a:p>
          <a:p>
            <a:pPr eaLnBrk="1" hangingPunct="1"/>
            <a:r>
              <a:rPr lang="hu-HU" sz="2200" dirty="0" smtClean="0"/>
              <a:t>Áthelyezés, forgatás, méretezés</a:t>
            </a:r>
          </a:p>
          <a:p>
            <a:pPr eaLnBrk="1" hangingPunct="1">
              <a:buFontTx/>
              <a:buNone/>
            </a:pPr>
            <a:endParaRPr lang="hu-HU" sz="2200" dirty="0" smtClean="0"/>
          </a:p>
          <a:p>
            <a:pPr eaLnBrk="1" hangingPunct="1">
              <a:buFontTx/>
              <a:buNone/>
            </a:pPr>
            <a:r>
              <a:rPr lang="hu-HU" sz="2200" b="1" dirty="0" smtClean="0"/>
              <a:t>Statisztikai feldolgozás:</a:t>
            </a:r>
          </a:p>
          <a:p>
            <a:pPr eaLnBrk="1" hangingPunct="1"/>
            <a:r>
              <a:rPr lang="hu-HU" sz="2200" dirty="0" smtClean="0"/>
              <a:t>Kanonikus variancia-analízis (CVA)</a:t>
            </a:r>
          </a:p>
          <a:p>
            <a:pPr eaLnBrk="1" hangingPunct="1"/>
            <a:r>
              <a:rPr lang="hu-HU" sz="2200" dirty="0" smtClean="0"/>
              <a:t>Funkcionális </a:t>
            </a:r>
            <a:r>
              <a:rPr lang="hu-HU" sz="2200" dirty="0" err="1" smtClean="0"/>
              <a:t>diszkriminancia-analízis</a:t>
            </a:r>
            <a:r>
              <a:rPr lang="hu-HU" sz="2200" dirty="0" smtClean="0"/>
              <a:t> (DFA)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Pikkelyek feldolgozása II.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Kép 9"/>
          <p:cNvPicPr>
            <a:picLocks noChangeAspect="1" noChangeArrowheads="1"/>
          </p:cNvPicPr>
          <p:nvPr/>
        </p:nvPicPr>
        <p:blipFill>
          <a:blip r:embed="rId3" cstate="print"/>
          <a:srcRect l="13672" t="18230" r="16940" b="6076"/>
          <a:stretch>
            <a:fillRect/>
          </a:stretch>
        </p:blipFill>
        <p:spPr bwMode="auto">
          <a:xfrm>
            <a:off x="5220072" y="1844824"/>
            <a:ext cx="3392487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hu-HU" sz="2200" b="1" dirty="0" smtClean="0"/>
              <a:t>Testtömeg:</a:t>
            </a:r>
            <a:r>
              <a:rPr lang="hu-HU" sz="2200" dirty="0" smtClean="0"/>
              <a:t> szignifikáns különbség a kontroll és koncentrációk között (p</a:t>
            </a:r>
            <a:r>
              <a:rPr lang="hu-HU" sz="2200" dirty="0" smtClean="0">
                <a:sym typeface="Wingdings" pitchFamily="2" charset="2"/>
              </a:rPr>
              <a:t>≤0,05)</a:t>
            </a:r>
          </a:p>
          <a:p>
            <a:pPr eaLnBrk="1" hangingPunct="1"/>
            <a:endParaRPr lang="hu-HU" sz="2200" dirty="0" smtClean="0">
              <a:sym typeface="Wingdings" pitchFamily="2" charset="2"/>
            </a:endParaRPr>
          </a:p>
          <a:p>
            <a:pPr eaLnBrk="1" hangingPunct="1"/>
            <a:endParaRPr lang="hu-HU" sz="2200" dirty="0" smtClean="0">
              <a:sym typeface="Wingdings" pitchFamily="2" charset="2"/>
            </a:endParaRPr>
          </a:p>
          <a:p>
            <a:pPr eaLnBrk="1" hangingPunct="1"/>
            <a:endParaRPr lang="hu-HU" sz="2200" dirty="0" smtClean="0">
              <a:sym typeface="Wingdings" pitchFamily="2" charset="2"/>
            </a:endParaRPr>
          </a:p>
          <a:p>
            <a:pPr eaLnBrk="1" hangingPunct="1"/>
            <a:endParaRPr lang="hu-HU" sz="2200" dirty="0" smtClean="0">
              <a:sym typeface="Wingdings" pitchFamily="2" charset="2"/>
            </a:endParaRPr>
          </a:p>
          <a:p>
            <a:pPr eaLnBrk="1" hangingPunct="1"/>
            <a:endParaRPr lang="hu-HU" sz="2200" dirty="0" smtClean="0">
              <a:sym typeface="Wingdings" pitchFamily="2" charset="2"/>
            </a:endParaRPr>
          </a:p>
          <a:p>
            <a:pPr eaLnBrk="1" hangingPunct="1"/>
            <a:endParaRPr lang="hu-HU" sz="2200" dirty="0" smtClean="0">
              <a:sym typeface="Wingdings" pitchFamily="2" charset="2"/>
            </a:endParaRPr>
          </a:p>
          <a:p>
            <a:pPr eaLnBrk="1" hangingPunct="1"/>
            <a:endParaRPr lang="hu-HU" sz="2200" dirty="0" smtClean="0">
              <a:sym typeface="Wingdings" pitchFamily="2" charset="2"/>
            </a:endParaRPr>
          </a:p>
          <a:p>
            <a:pPr eaLnBrk="1" hangingPunct="1"/>
            <a:endParaRPr lang="hu-HU" sz="2200" dirty="0" smtClean="0">
              <a:sym typeface="Wingdings" pitchFamily="2" charset="2"/>
            </a:endParaRPr>
          </a:p>
          <a:p>
            <a:pPr eaLnBrk="1" hangingPunct="1"/>
            <a:r>
              <a:rPr lang="hu-HU" sz="2200" b="1" dirty="0" smtClean="0">
                <a:sym typeface="Wingdings" pitchFamily="2" charset="2"/>
              </a:rPr>
              <a:t>Testhossz, kondíció faktor:</a:t>
            </a:r>
            <a:r>
              <a:rPr lang="hu-HU" sz="2200" dirty="0" smtClean="0">
                <a:sym typeface="Wingdings" pitchFamily="2" charset="2"/>
              </a:rPr>
              <a:t> nem volt szignifikáns különbség</a:t>
            </a:r>
            <a:endParaRPr lang="hu-HU" sz="2200" dirty="0" smtClean="0"/>
          </a:p>
          <a:p>
            <a:pPr eaLnBrk="1" hangingPunct="1">
              <a:buFontTx/>
              <a:buNone/>
            </a:pPr>
            <a:endParaRPr lang="hu-HU" sz="220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186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5-FU: testparaméterek</a:t>
            </a: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2" cstate="print"/>
          <a:srcRect t="14680" b="-14679"/>
          <a:stretch>
            <a:fillRect/>
          </a:stretch>
        </p:blipFill>
        <p:spPr bwMode="auto">
          <a:xfrm>
            <a:off x="8100392" y="6057900"/>
            <a:ext cx="841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Kép 10"/>
          <p:cNvPicPr>
            <a:picLocks noChangeAspect="1" noChangeArrowheads="1"/>
          </p:cNvPicPr>
          <p:nvPr/>
        </p:nvPicPr>
        <p:blipFill>
          <a:blip r:embed="rId3" cstate="print"/>
          <a:srcRect l="1517" t="15475" r="1517" b="2902"/>
          <a:stretch>
            <a:fillRect/>
          </a:stretch>
        </p:blipFill>
        <p:spPr bwMode="auto">
          <a:xfrm>
            <a:off x="1500188" y="2286000"/>
            <a:ext cx="6211887" cy="275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17232"/>
            <a:ext cx="8229600" cy="608931"/>
          </a:xfrm>
        </p:spPr>
        <p:txBody>
          <a:bodyPr/>
          <a:lstStyle/>
          <a:p>
            <a:pPr eaLnBrk="1" hangingPunct="1"/>
            <a:r>
              <a:rPr lang="hu-HU" sz="2200" dirty="0" smtClean="0"/>
              <a:t>Szignifikáns különbség: </a:t>
            </a:r>
            <a:r>
              <a:rPr lang="hu-HU" sz="2200" dirty="0" smtClean="0">
                <a:solidFill>
                  <a:srgbClr val="3333FF"/>
                </a:solidFill>
              </a:rPr>
              <a:t>kontroll</a:t>
            </a:r>
            <a:r>
              <a:rPr lang="hu-HU" sz="2200" dirty="0" smtClean="0"/>
              <a:t> - </a:t>
            </a:r>
            <a:r>
              <a:rPr lang="hu-HU" sz="2200" b="1" dirty="0" smtClean="0">
                <a:solidFill>
                  <a:srgbClr val="FE9802"/>
                </a:solidFill>
              </a:rPr>
              <a:t>1</a:t>
            </a:r>
            <a:r>
              <a:rPr lang="el-GR" sz="2200" b="1" dirty="0" smtClean="0">
                <a:solidFill>
                  <a:srgbClr val="FE9802"/>
                </a:solidFill>
              </a:rPr>
              <a:t> μ</a:t>
            </a:r>
            <a:r>
              <a:rPr lang="hu-HU" sz="2200" b="1" dirty="0" smtClean="0">
                <a:solidFill>
                  <a:srgbClr val="FE9802"/>
                </a:solidFill>
              </a:rPr>
              <a:t>g/l</a:t>
            </a:r>
            <a:r>
              <a:rPr lang="hu-HU" sz="2200" dirty="0" smtClean="0"/>
              <a:t>, </a:t>
            </a:r>
            <a:r>
              <a:rPr lang="hu-HU" sz="2200" dirty="0" smtClean="0">
                <a:solidFill>
                  <a:srgbClr val="3333FF"/>
                </a:solidFill>
              </a:rPr>
              <a:t>kontroll</a:t>
            </a:r>
            <a:r>
              <a:rPr lang="hu-HU" sz="2200" dirty="0" smtClean="0"/>
              <a:t> - </a:t>
            </a:r>
            <a:r>
              <a:rPr lang="hu-HU" sz="2200" b="1" dirty="0" smtClean="0">
                <a:solidFill>
                  <a:srgbClr val="00B050"/>
                </a:solidFill>
              </a:rPr>
              <a:t>100 </a:t>
            </a:r>
            <a:r>
              <a:rPr lang="el-GR" sz="2200" b="1" dirty="0" smtClean="0">
                <a:solidFill>
                  <a:srgbClr val="00B050"/>
                </a:solidFill>
              </a:rPr>
              <a:t>μ</a:t>
            </a:r>
            <a:r>
              <a:rPr lang="hu-HU" sz="2200" b="1" dirty="0" smtClean="0">
                <a:solidFill>
                  <a:srgbClr val="00B050"/>
                </a:solidFill>
              </a:rPr>
              <a:t>g/l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186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5-FU: CVA eredménye</a:t>
            </a: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2" cstate="print"/>
          <a:srcRect t="14680" b="-14679"/>
          <a:stretch>
            <a:fillRect/>
          </a:stretch>
        </p:blipFill>
        <p:spPr bwMode="auto">
          <a:xfrm>
            <a:off x="8100392" y="6057900"/>
            <a:ext cx="841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Kép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5857875" cy="413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517232"/>
            <a:ext cx="8229600" cy="608931"/>
          </a:xfrm>
        </p:spPr>
        <p:txBody>
          <a:bodyPr/>
          <a:lstStyle/>
          <a:p>
            <a:pPr eaLnBrk="1" hangingPunct="1"/>
            <a:r>
              <a:rPr lang="hu-HU" sz="2200" dirty="0" smtClean="0"/>
              <a:t>Szignifikáns különbség: </a:t>
            </a:r>
            <a:r>
              <a:rPr lang="hu-HU" sz="2200" dirty="0" smtClean="0">
                <a:solidFill>
                  <a:srgbClr val="3333FF"/>
                </a:solidFill>
              </a:rPr>
              <a:t>kontroll</a:t>
            </a:r>
            <a:r>
              <a:rPr lang="hu-HU" sz="2200" dirty="0" smtClean="0"/>
              <a:t> - </a:t>
            </a:r>
            <a:r>
              <a:rPr lang="hu-HU" sz="2200" dirty="0" smtClean="0">
                <a:solidFill>
                  <a:srgbClr val="FF0000"/>
                </a:solidFill>
              </a:rPr>
              <a:t>1</a:t>
            </a:r>
            <a:r>
              <a:rPr lang="el-GR" sz="2200" dirty="0" smtClean="0">
                <a:solidFill>
                  <a:srgbClr val="FF0000"/>
                </a:solidFill>
              </a:rPr>
              <a:t> μ</a:t>
            </a:r>
            <a:r>
              <a:rPr lang="hu-HU" sz="2200" dirty="0" smtClean="0">
                <a:solidFill>
                  <a:srgbClr val="FF0000"/>
                </a:solidFill>
              </a:rPr>
              <a:t>g/l</a:t>
            </a:r>
            <a:r>
              <a:rPr lang="hu-HU" sz="2200" dirty="0" smtClean="0"/>
              <a:t>, </a:t>
            </a:r>
            <a:r>
              <a:rPr lang="hu-HU" sz="2200" dirty="0" smtClean="0">
                <a:solidFill>
                  <a:srgbClr val="3333FF"/>
                </a:solidFill>
              </a:rPr>
              <a:t>kontroll</a:t>
            </a:r>
            <a:r>
              <a:rPr lang="hu-HU" sz="2200" dirty="0" smtClean="0"/>
              <a:t> - </a:t>
            </a:r>
            <a:r>
              <a:rPr lang="hu-HU" sz="2200" dirty="0" smtClean="0">
                <a:solidFill>
                  <a:srgbClr val="FF0000"/>
                </a:solidFill>
              </a:rPr>
              <a:t>100 </a:t>
            </a:r>
            <a:r>
              <a:rPr lang="el-GR" sz="2200" dirty="0" smtClean="0">
                <a:solidFill>
                  <a:srgbClr val="FF0000"/>
                </a:solidFill>
              </a:rPr>
              <a:t>μ</a:t>
            </a:r>
            <a:r>
              <a:rPr lang="hu-HU" sz="2200" dirty="0" smtClean="0">
                <a:solidFill>
                  <a:srgbClr val="FF0000"/>
                </a:solidFill>
              </a:rPr>
              <a:t>g/l</a:t>
            </a:r>
          </a:p>
          <a:p>
            <a:pPr eaLnBrk="1" hangingPunct="1">
              <a:buFontTx/>
              <a:buNone/>
            </a:pPr>
            <a:endParaRPr lang="hu-HU" sz="22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186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5-FU: DFA eredménye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68313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hu-HU" sz="2200" b="1"/>
          </a:p>
        </p:txBody>
      </p:sp>
      <p:pic>
        <p:nvPicPr>
          <p:cNvPr id="16392" name="Kép 15"/>
          <p:cNvPicPr>
            <a:picLocks noChangeAspect="1" noChangeArrowheads="1"/>
          </p:cNvPicPr>
          <p:nvPr/>
        </p:nvPicPr>
        <p:blipFill>
          <a:blip r:embed="rId3" cstate="print"/>
          <a:srcRect b="1021"/>
          <a:stretch>
            <a:fillRect/>
          </a:stretch>
        </p:blipFill>
        <p:spPr bwMode="auto">
          <a:xfrm>
            <a:off x="755576" y="1477513"/>
            <a:ext cx="3571429" cy="3751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3" name="Kép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3615688" cy="3744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517232"/>
            <a:ext cx="8229600" cy="608931"/>
          </a:xfrm>
        </p:spPr>
        <p:txBody>
          <a:bodyPr/>
          <a:lstStyle/>
          <a:p>
            <a:pPr eaLnBrk="1" hangingPunct="1"/>
            <a:r>
              <a:rPr lang="hu-HU" sz="2200" dirty="0" smtClean="0"/>
              <a:t>Szignifikáns különbség: </a:t>
            </a:r>
            <a:r>
              <a:rPr lang="hu-HU" sz="2200" dirty="0" smtClean="0">
                <a:solidFill>
                  <a:srgbClr val="3333FF"/>
                </a:solidFill>
              </a:rPr>
              <a:t>kontroll</a:t>
            </a:r>
            <a:r>
              <a:rPr lang="hu-HU" sz="2200" dirty="0" smtClean="0"/>
              <a:t> - </a:t>
            </a:r>
            <a:r>
              <a:rPr lang="hu-HU" sz="2200" b="1" dirty="0" smtClean="0">
                <a:solidFill>
                  <a:srgbClr val="FF0000"/>
                </a:solidFill>
              </a:rPr>
              <a:t>0,01 </a:t>
            </a:r>
            <a:r>
              <a:rPr lang="el-GR" sz="2200" b="1" dirty="0" smtClean="0">
                <a:solidFill>
                  <a:srgbClr val="FF0000"/>
                </a:solidFill>
              </a:rPr>
              <a:t>μ</a:t>
            </a:r>
            <a:r>
              <a:rPr lang="hu-HU" sz="2200" b="1" dirty="0" smtClean="0">
                <a:solidFill>
                  <a:srgbClr val="FF0000"/>
                </a:solidFill>
              </a:rPr>
              <a:t>g/l</a:t>
            </a:r>
            <a:r>
              <a:rPr lang="hu-HU" sz="2200" dirty="0" smtClean="0"/>
              <a:t>, </a:t>
            </a:r>
            <a:r>
              <a:rPr lang="hu-HU" sz="2200" dirty="0" smtClean="0">
                <a:solidFill>
                  <a:srgbClr val="3333FF"/>
                </a:solidFill>
              </a:rPr>
              <a:t>kontroll</a:t>
            </a:r>
            <a:r>
              <a:rPr lang="hu-HU" sz="2200" dirty="0" smtClean="0"/>
              <a:t> - </a:t>
            </a:r>
            <a:r>
              <a:rPr lang="hu-HU" sz="2200" b="1" dirty="0" smtClean="0">
                <a:solidFill>
                  <a:srgbClr val="85CA3A"/>
                </a:solidFill>
              </a:rPr>
              <a:t>1 </a:t>
            </a:r>
            <a:r>
              <a:rPr lang="el-GR" sz="2200" b="1" dirty="0" smtClean="0">
                <a:solidFill>
                  <a:srgbClr val="85CA3A"/>
                </a:solidFill>
              </a:rPr>
              <a:t>μ</a:t>
            </a:r>
            <a:r>
              <a:rPr lang="hu-HU" sz="2200" b="1" dirty="0" smtClean="0">
                <a:solidFill>
                  <a:srgbClr val="85CA3A"/>
                </a:solidFill>
              </a:rPr>
              <a:t>g/l</a:t>
            </a:r>
          </a:p>
          <a:p>
            <a:pPr eaLnBrk="1" hangingPunct="1">
              <a:buFontTx/>
              <a:buNone/>
            </a:pPr>
            <a:endParaRPr lang="hu-HU" sz="2200" b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186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Imatinib</a:t>
            </a: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CVA eredmények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68313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hu-HU" sz="2200" b="1"/>
          </a:p>
        </p:txBody>
      </p:sp>
      <p:pic>
        <p:nvPicPr>
          <p:cNvPr id="18440" name="Kép 18"/>
          <p:cNvPicPr>
            <a:picLocks noChangeAspect="1" noChangeArrowheads="1"/>
          </p:cNvPicPr>
          <p:nvPr/>
        </p:nvPicPr>
        <p:blipFill>
          <a:blip r:embed="rId3" cstate="print"/>
          <a:srcRect t="10388"/>
          <a:stretch>
            <a:fillRect/>
          </a:stretch>
        </p:blipFill>
        <p:spPr bwMode="auto">
          <a:xfrm>
            <a:off x="1763688" y="1196752"/>
            <a:ext cx="5832475" cy="414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pPr eaLnBrk="1" hangingPunct="1"/>
            <a:r>
              <a:rPr lang="hu-HU" sz="2200" dirty="0" smtClean="0"/>
              <a:t>Szignifikáns különbség: </a:t>
            </a:r>
            <a:r>
              <a:rPr lang="hu-HU" sz="2200" dirty="0" smtClean="0">
                <a:solidFill>
                  <a:srgbClr val="3333FF"/>
                </a:solidFill>
              </a:rPr>
              <a:t>kontroll</a:t>
            </a:r>
            <a:r>
              <a:rPr lang="hu-HU" sz="2200" dirty="0" smtClean="0"/>
              <a:t> - </a:t>
            </a:r>
            <a:r>
              <a:rPr lang="hu-HU" sz="2200" dirty="0" smtClean="0">
                <a:solidFill>
                  <a:srgbClr val="FF0000"/>
                </a:solidFill>
              </a:rPr>
              <a:t>0,01 </a:t>
            </a:r>
            <a:r>
              <a:rPr lang="el-GR" sz="2200" dirty="0" smtClean="0">
                <a:solidFill>
                  <a:srgbClr val="FF0000"/>
                </a:solidFill>
              </a:rPr>
              <a:t>μ</a:t>
            </a:r>
            <a:r>
              <a:rPr lang="hu-HU" sz="2200" dirty="0" smtClean="0">
                <a:solidFill>
                  <a:srgbClr val="FF0000"/>
                </a:solidFill>
              </a:rPr>
              <a:t>g/l</a:t>
            </a:r>
            <a:r>
              <a:rPr lang="hu-HU" sz="2200" dirty="0" smtClean="0"/>
              <a:t>, </a:t>
            </a:r>
            <a:r>
              <a:rPr lang="hu-HU" sz="2200" dirty="0" smtClean="0">
                <a:solidFill>
                  <a:srgbClr val="3333FF"/>
                </a:solidFill>
              </a:rPr>
              <a:t>kontroll</a:t>
            </a:r>
            <a:r>
              <a:rPr lang="hu-HU" sz="2200" dirty="0" smtClean="0"/>
              <a:t> - </a:t>
            </a:r>
            <a:r>
              <a:rPr lang="hu-HU" sz="2200" dirty="0" smtClean="0">
                <a:solidFill>
                  <a:srgbClr val="FF0000"/>
                </a:solidFill>
              </a:rPr>
              <a:t>1 </a:t>
            </a:r>
            <a:r>
              <a:rPr lang="el-GR" sz="2200" dirty="0" smtClean="0">
                <a:solidFill>
                  <a:srgbClr val="FF0000"/>
                </a:solidFill>
              </a:rPr>
              <a:t>μ</a:t>
            </a:r>
            <a:r>
              <a:rPr lang="hu-HU" sz="2200" dirty="0" smtClean="0">
                <a:solidFill>
                  <a:srgbClr val="FF0000"/>
                </a:solidFill>
              </a:rPr>
              <a:t>g/l</a:t>
            </a:r>
          </a:p>
          <a:p>
            <a:pPr eaLnBrk="1" hangingPunct="1"/>
            <a:r>
              <a:rPr lang="hu-HU" sz="2200" dirty="0" smtClean="0"/>
              <a:t>Trendszerű változás az összes koncentrációnál</a:t>
            </a:r>
          </a:p>
          <a:p>
            <a:pPr eaLnBrk="1" hangingPunct="1"/>
            <a:endParaRPr lang="hu-HU" sz="2200" b="1" dirty="0" smtClean="0"/>
          </a:p>
          <a:p>
            <a:pPr eaLnBrk="1" hangingPunct="1">
              <a:buFontTx/>
              <a:buNone/>
            </a:pPr>
            <a:endParaRPr lang="hu-HU" sz="2200" b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186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Imatinib</a:t>
            </a: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DFA eredmények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68313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hu-HU" sz="2200" b="1"/>
          </a:p>
        </p:txBody>
      </p:sp>
      <p:pic>
        <p:nvPicPr>
          <p:cNvPr id="19464" name="Kép 19"/>
          <p:cNvPicPr>
            <a:picLocks noChangeAspect="1" noChangeArrowheads="1"/>
          </p:cNvPicPr>
          <p:nvPr/>
        </p:nvPicPr>
        <p:blipFill>
          <a:blip r:embed="rId3" cstate="print"/>
          <a:srcRect l="794" r="793"/>
          <a:stretch>
            <a:fillRect/>
          </a:stretch>
        </p:blipFill>
        <p:spPr bwMode="auto">
          <a:xfrm>
            <a:off x="201734" y="1628800"/>
            <a:ext cx="2754315" cy="306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5" name="Kép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28800"/>
            <a:ext cx="2919412" cy="306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6" name="Kép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628800"/>
            <a:ext cx="2827337" cy="306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u-HU" sz="2200" b="1" dirty="0" smtClean="0"/>
          </a:p>
          <a:p>
            <a:pPr eaLnBrk="1" hangingPunct="1">
              <a:buFontTx/>
              <a:buNone/>
            </a:pPr>
            <a:endParaRPr lang="hu-HU" sz="2200" b="1" dirty="0" smtClean="0"/>
          </a:p>
          <a:p>
            <a:pPr eaLnBrk="1" hangingPunct="1">
              <a:buFontTx/>
              <a:buNone/>
            </a:pPr>
            <a:r>
              <a:rPr lang="hu-HU" sz="2200" b="1" dirty="0" smtClean="0"/>
              <a:t>Testparaméteres vizsgálatok:</a:t>
            </a:r>
          </a:p>
          <a:p>
            <a:pPr eaLnBrk="1" hangingPunct="1"/>
            <a:r>
              <a:rPr lang="hu-HU" sz="2200" dirty="0" smtClean="0"/>
              <a:t>Esetleges káros hatások kimutathatósága kérdéses</a:t>
            </a:r>
          </a:p>
          <a:p>
            <a:pPr eaLnBrk="1" hangingPunct="1"/>
            <a:endParaRPr lang="hu-HU" sz="2200" dirty="0" smtClean="0"/>
          </a:p>
          <a:p>
            <a:pPr eaLnBrk="1" hangingPunct="1">
              <a:buFontTx/>
              <a:buNone/>
            </a:pPr>
            <a:r>
              <a:rPr lang="hu-HU" sz="2200" b="1" dirty="0" smtClean="0"/>
              <a:t>Pikkelyek geometriai </a:t>
            </a:r>
            <a:r>
              <a:rPr lang="hu-HU" sz="2200" b="1" dirty="0" err="1" smtClean="0"/>
              <a:t>morfometriával</a:t>
            </a:r>
            <a:r>
              <a:rPr lang="hu-HU" sz="2200" b="1" dirty="0" smtClean="0"/>
              <a:t> történő vizsgálata:</a:t>
            </a:r>
          </a:p>
          <a:p>
            <a:pPr eaLnBrk="1" hangingPunct="1"/>
            <a:r>
              <a:rPr lang="hu-HU" sz="2200" dirty="0" smtClean="0"/>
              <a:t>Olcsó, viszonylag rövid idő alatt elvégezhető</a:t>
            </a:r>
          </a:p>
          <a:p>
            <a:pPr eaLnBrk="1" hangingPunct="1"/>
            <a:r>
              <a:rPr lang="hu-HU" sz="2200" dirty="0" smtClean="0"/>
              <a:t>Nem igényel nagy </a:t>
            </a:r>
            <a:r>
              <a:rPr lang="hu-HU" sz="2200" dirty="0" err="1" smtClean="0"/>
              <a:t>infrakstruktúrát</a:t>
            </a:r>
            <a:endParaRPr lang="hu-HU" sz="2200" dirty="0" smtClean="0"/>
          </a:p>
          <a:p>
            <a:pPr eaLnBrk="1" hangingPunct="1"/>
            <a:r>
              <a:rPr lang="hu-HU" sz="2200" dirty="0" smtClean="0"/>
              <a:t>Minimális stressz az állatok részéről</a:t>
            </a:r>
          </a:p>
          <a:p>
            <a:pPr eaLnBrk="1" hangingPunct="1"/>
            <a:r>
              <a:rPr lang="hu-HU" sz="2200" dirty="0" smtClean="0"/>
              <a:t>Kellőképp érzékeny, kismértékű hatások kimutatására is alkalmas módszer lehet a jövőben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186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Értékelés</a:t>
            </a: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2816"/>
            <a:ext cx="8229600" cy="4381922"/>
          </a:xfrm>
        </p:spPr>
        <p:txBody>
          <a:bodyPr/>
          <a:lstStyle/>
          <a:p>
            <a:pPr eaLnBrk="1" hangingPunct="1"/>
            <a:r>
              <a:rPr lang="hu-HU" sz="2200" dirty="0" smtClean="0"/>
              <a:t>Módszer </a:t>
            </a:r>
            <a:r>
              <a:rPr lang="hu-HU" sz="2200" dirty="0" err="1" smtClean="0"/>
              <a:t>validálása</a:t>
            </a:r>
            <a:r>
              <a:rPr lang="hu-HU" sz="2200" dirty="0" smtClean="0"/>
              <a:t> (további krónikus tesztek elvégzése)</a:t>
            </a:r>
          </a:p>
          <a:p>
            <a:pPr eaLnBrk="1" hangingPunct="1">
              <a:buFontTx/>
              <a:buNone/>
            </a:pPr>
            <a:r>
              <a:rPr lang="hu-HU" sz="2200" dirty="0" smtClean="0"/>
              <a:t>	</a:t>
            </a:r>
          </a:p>
          <a:p>
            <a:pPr eaLnBrk="1" hangingPunct="1"/>
            <a:r>
              <a:rPr lang="hu-HU" sz="2200" dirty="0" smtClean="0"/>
              <a:t>Különböző hosszúságú expozíciós idők hatásának vizsgálata</a:t>
            </a:r>
          </a:p>
          <a:p>
            <a:pPr eaLnBrk="1" hangingPunct="1"/>
            <a:endParaRPr lang="hu-HU" sz="2200" dirty="0" smtClean="0"/>
          </a:p>
          <a:p>
            <a:pPr eaLnBrk="1" hangingPunct="1"/>
            <a:r>
              <a:rPr lang="hu-HU" sz="2200" dirty="0" smtClean="0"/>
              <a:t>Kiterjesztés más testfüggelékek vizsgálatára</a:t>
            </a:r>
          </a:p>
          <a:p>
            <a:pPr eaLnBrk="1" hangingPunct="1"/>
            <a:endParaRPr lang="hu-HU" sz="2200" dirty="0" smtClean="0"/>
          </a:p>
          <a:p>
            <a:pPr eaLnBrk="1" hangingPunct="1"/>
            <a:r>
              <a:rPr lang="hu-HU" sz="2200" dirty="0" smtClean="0"/>
              <a:t>Mérési eljárás kidolgozása </a:t>
            </a:r>
            <a:r>
              <a:rPr lang="hu-HU" sz="2200" dirty="0" err="1" smtClean="0"/>
              <a:t>embriótoxikológiai</a:t>
            </a:r>
            <a:r>
              <a:rPr lang="hu-HU" sz="2200" dirty="0" smtClean="0"/>
              <a:t> vizsgálatokhoz</a:t>
            </a:r>
          </a:p>
          <a:p>
            <a:pPr eaLnBrk="1" hangingPunct="1"/>
            <a:endParaRPr lang="hu-HU" sz="2200" dirty="0" smtClean="0"/>
          </a:p>
          <a:p>
            <a:pPr eaLnBrk="1" hangingPunct="1"/>
            <a:r>
              <a:rPr lang="hu-HU" sz="2200" dirty="0" smtClean="0"/>
              <a:t>3D-s </a:t>
            </a:r>
            <a:r>
              <a:rPr lang="hu-HU" sz="2200" dirty="0" err="1" smtClean="0"/>
              <a:t>szkennelési</a:t>
            </a:r>
            <a:r>
              <a:rPr lang="hu-HU" sz="2200" dirty="0" smtClean="0"/>
              <a:t> eljárások</a:t>
            </a:r>
          </a:p>
          <a:p>
            <a:pPr eaLnBrk="1" hangingPunct="1"/>
            <a:endParaRPr lang="hu-HU" sz="2200" dirty="0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186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Javaslatok</a:t>
            </a: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64096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Problémafelvetés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sz="2200" dirty="0" smtClean="0"/>
          </a:p>
          <a:p>
            <a:pPr eaLnBrk="1" hangingPunct="1">
              <a:lnSpc>
                <a:spcPct val="80000"/>
              </a:lnSpc>
              <a:buNone/>
            </a:pPr>
            <a:endParaRPr lang="hu-HU" sz="2200" b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hu-HU" sz="2200" b="1" dirty="0" smtClean="0"/>
              <a:t>Probléma:</a:t>
            </a:r>
            <a:endParaRPr lang="hu-HU" sz="2200" dirty="0" smtClean="0"/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Világszerte növekvő gyógyszerfelhasználás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Nem megfelelő szennyvíztisztítás</a:t>
            </a:r>
            <a:endParaRPr lang="hu-HU" sz="2200" b="1" dirty="0" smtClean="0"/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Gyógyszermaradványok vizekbe jutása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Veszély: környezetre, </a:t>
            </a:r>
            <a:r>
              <a:rPr lang="hu-HU" sz="2200" i="1" dirty="0" smtClean="0"/>
              <a:t>emberre</a:t>
            </a:r>
            <a:r>
              <a:rPr lang="hu-HU" sz="22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endParaRPr lang="hu-HU" sz="2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200" b="1" dirty="0" smtClean="0"/>
              <a:t>Megoldás: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Előzetes vizsgálatok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Régebbi gyógyszerek újratesztelése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Széleskörű, érzékeny </a:t>
            </a:r>
            <a:r>
              <a:rPr lang="hu-HU" sz="2200" dirty="0" err="1" smtClean="0"/>
              <a:t>ökotoxikológiai</a:t>
            </a:r>
            <a:r>
              <a:rPr lang="hu-HU" sz="2200" dirty="0" smtClean="0"/>
              <a:t> tesztek</a:t>
            </a:r>
          </a:p>
        </p:txBody>
      </p:sp>
      <p:pic>
        <p:nvPicPr>
          <p:cNvPr id="3079" name="Picture 14" descr="http://graphics8.nytimes.com/images/2007/04/02/science/water.j.450.jpg"/>
          <p:cNvPicPr>
            <a:picLocks noChangeAspect="1" noChangeArrowheads="1"/>
          </p:cNvPicPr>
          <p:nvPr/>
        </p:nvPicPr>
        <p:blipFill>
          <a:blip r:embed="rId2" cstate="print"/>
          <a:srcRect r="4990"/>
          <a:stretch>
            <a:fillRect/>
          </a:stretch>
        </p:blipFill>
        <p:spPr bwMode="auto">
          <a:xfrm>
            <a:off x="6572264" y="2786058"/>
            <a:ext cx="18446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6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hu-HU" sz="220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hu-HU" sz="2200" b="1" dirty="0" smtClean="0"/>
          </a:p>
          <a:p>
            <a:pPr marL="0" indent="0" eaLnBrk="1" hangingPunct="1">
              <a:spcBef>
                <a:spcPct val="0"/>
              </a:spcBef>
              <a:buNone/>
            </a:pPr>
            <a:endParaRPr lang="hu-HU" sz="2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endParaRPr lang="hu-HU" sz="2400" dirty="0" smtClean="0"/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hu-HU" sz="2200" dirty="0" smtClean="0"/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hu-HU" sz="2200" dirty="0" smtClean="0"/>
              <a:t>Munkánkat a</a:t>
            </a:r>
            <a:r>
              <a:rPr lang="hu-HU" sz="2200" i="1" dirty="0" smtClean="0"/>
              <a:t> </a:t>
            </a:r>
            <a:r>
              <a:rPr lang="hu-HU" sz="2200" dirty="0" smtClean="0"/>
              <a:t>8526-5/2014/TUDPOL, a </a:t>
            </a:r>
            <a:r>
              <a:rPr lang="hu-HU" sz="2200" dirty="0" err="1" smtClean="0"/>
              <a:t>CytoThreat</a:t>
            </a:r>
            <a:r>
              <a:rPr lang="hu-HU" sz="2200" dirty="0" smtClean="0"/>
              <a:t> EU FP7 és az </a:t>
            </a:r>
            <a:r>
              <a:rPr lang="hu-HU" sz="2200" dirty="0" err="1" smtClean="0"/>
              <a:t>EnviroTox</a:t>
            </a:r>
            <a:r>
              <a:rPr lang="hu-HU" sz="2200" dirty="0" smtClean="0"/>
              <a:t> KTIA-KMR-12-1-2012-0221 pályázatok támogatták.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hu-HU" sz="1800" dirty="0" smtClean="0"/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hu-HU" sz="1800" dirty="0" smtClean="0"/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hu-HU" sz="1800" dirty="0" smtClean="0"/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hu-HU" sz="180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hu-HU" sz="1800" b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hu-HU" sz="1600" dirty="0" smtClean="0"/>
          </a:p>
          <a:p>
            <a:pPr algn="ctr" eaLnBrk="1" hangingPunct="1">
              <a:buFontTx/>
              <a:buNone/>
            </a:pPr>
            <a:endParaRPr lang="hu-HU" sz="2200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863873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Köszönöm a figyelmet!</a:t>
            </a:r>
          </a:p>
        </p:txBody>
      </p:sp>
      <p:pic>
        <p:nvPicPr>
          <p:cNvPr id="1026" name="Picture 2" descr="D:\Egyetem\MSc\Diplomadolgozat\Egyéb\danio.jpg"/>
          <p:cNvPicPr>
            <a:picLocks noChangeAspect="1" noChangeArrowheads="1"/>
          </p:cNvPicPr>
          <p:nvPr/>
        </p:nvPicPr>
        <p:blipFill>
          <a:blip r:embed="rId2" cstate="print"/>
          <a:srcRect t="10002" b="20003"/>
          <a:stretch>
            <a:fillRect/>
          </a:stretch>
        </p:blipFill>
        <p:spPr bwMode="auto">
          <a:xfrm>
            <a:off x="3563888" y="4797152"/>
            <a:ext cx="1800000" cy="1259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186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Bevezetés</a:t>
            </a:r>
            <a:endParaRPr lang="hu-HU" sz="4200" b="1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hu-HU" sz="2200" b="1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hu-HU" sz="2200" b="1" dirty="0" err="1" smtClean="0"/>
              <a:t>Cytothreat</a:t>
            </a:r>
            <a:r>
              <a:rPr lang="hu-HU" sz="2200" b="1" dirty="0" smtClean="0"/>
              <a:t> Projekt:</a:t>
            </a:r>
          </a:p>
          <a:p>
            <a:pPr eaLnBrk="1" hangingPunct="1">
              <a:lnSpc>
                <a:spcPct val="90000"/>
              </a:lnSpc>
            </a:pPr>
            <a:r>
              <a:rPr lang="hu-HU" sz="2200" dirty="0" smtClean="0"/>
              <a:t>Európai Unió 7. keretprogramja</a:t>
            </a:r>
          </a:p>
          <a:p>
            <a:pPr eaLnBrk="1" hangingPunct="1">
              <a:lnSpc>
                <a:spcPct val="90000"/>
              </a:lnSpc>
            </a:pPr>
            <a:r>
              <a:rPr lang="hu-HU" sz="2200" dirty="0" smtClean="0"/>
              <a:t>2011-2014 között zajló kutatássorozat</a:t>
            </a:r>
          </a:p>
          <a:p>
            <a:pPr eaLnBrk="1" hangingPunct="1">
              <a:lnSpc>
                <a:spcPct val="90000"/>
              </a:lnSpc>
            </a:pPr>
            <a:r>
              <a:rPr lang="hu-HU" sz="2200" dirty="0" smtClean="0"/>
              <a:t>Daganatellenes szerek hosszú távú környezeti hatásának felmérése</a:t>
            </a:r>
          </a:p>
          <a:p>
            <a:pPr eaLnBrk="1" hangingPunct="1">
              <a:lnSpc>
                <a:spcPct val="90000"/>
              </a:lnSpc>
            </a:pPr>
            <a:r>
              <a:rPr lang="hu-HU" sz="2200" dirty="0" smtClean="0"/>
              <a:t>7 ország, 9 intézmény</a:t>
            </a:r>
          </a:p>
          <a:p>
            <a:pPr eaLnBrk="1" hangingPunct="1">
              <a:lnSpc>
                <a:spcPct val="90000"/>
              </a:lnSpc>
            </a:pPr>
            <a:r>
              <a:rPr lang="hu-HU" sz="2200" dirty="0" err="1" smtClean="0"/>
              <a:t>SzIE</a:t>
            </a:r>
            <a:r>
              <a:rPr lang="hu-HU" sz="2200" dirty="0" smtClean="0"/>
              <a:t>, Halgazdálkodási Tanszék: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i="1" dirty="0" smtClean="0"/>
              <a:t>5-fluorouracil és </a:t>
            </a:r>
            <a:r>
              <a:rPr lang="hu-HU" sz="2200" i="1" dirty="0" err="1" smtClean="0"/>
              <a:t>imatinib</a:t>
            </a:r>
            <a:r>
              <a:rPr lang="hu-HU" sz="2200" i="1" dirty="0" smtClean="0"/>
              <a:t> akut és krónikus hatásának vizsgálata zebradánió fajon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http://media.rr-co.eu/images/cytothr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157192"/>
            <a:ext cx="2232248" cy="8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186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Vizsgált anyagok</a:t>
            </a:r>
            <a:endParaRPr lang="hu-HU" sz="4200" b="1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200" b="1" dirty="0" smtClean="0"/>
              <a:t>5-fluoro-uracil (5-FU):</a:t>
            </a:r>
          </a:p>
          <a:p>
            <a:pPr eaLnBrk="1" hangingPunct="1"/>
            <a:r>
              <a:rPr lang="hu-HU" sz="2200" dirty="0" err="1" smtClean="0"/>
              <a:t>Citotoxikus</a:t>
            </a:r>
            <a:r>
              <a:rPr lang="hu-HU" sz="2200" dirty="0" smtClean="0"/>
              <a:t> szer</a:t>
            </a:r>
          </a:p>
          <a:p>
            <a:pPr eaLnBrk="1" hangingPunct="1"/>
            <a:r>
              <a:rPr lang="hu-HU" sz="2200" dirty="0" err="1" smtClean="0"/>
              <a:t>Antimetabolit</a:t>
            </a:r>
            <a:r>
              <a:rPr lang="hu-HU" sz="2200" dirty="0" smtClean="0"/>
              <a:t>, </a:t>
            </a:r>
            <a:r>
              <a:rPr lang="hu-HU" sz="2200" dirty="0" err="1" smtClean="0"/>
              <a:t>pirimidin-analóg</a:t>
            </a:r>
            <a:endParaRPr lang="hu-HU" sz="2200" dirty="0" smtClean="0"/>
          </a:p>
          <a:p>
            <a:pPr eaLnBrk="1" hangingPunct="1"/>
            <a:r>
              <a:rPr lang="hu-HU" sz="2200" dirty="0" smtClean="0"/>
              <a:t>Vastag-, végbél-, emlőrák,</a:t>
            </a:r>
          </a:p>
          <a:p>
            <a:pPr eaLnBrk="1" hangingPunct="1">
              <a:buFontTx/>
              <a:buNone/>
            </a:pPr>
            <a:r>
              <a:rPr lang="hu-HU" sz="2200" dirty="0" smtClean="0"/>
              <a:t>	feji és nyaki daganatok kezelése</a:t>
            </a:r>
          </a:p>
          <a:p>
            <a:pPr eaLnBrk="1" hangingPunct="1">
              <a:buFontTx/>
              <a:buNone/>
            </a:pPr>
            <a:endParaRPr lang="hu-HU" sz="2200" dirty="0" smtClean="0"/>
          </a:p>
          <a:p>
            <a:pPr eaLnBrk="1" hangingPunct="1">
              <a:buFontTx/>
              <a:buNone/>
            </a:pPr>
            <a:r>
              <a:rPr lang="hu-HU" sz="2200" b="1" dirty="0" err="1" smtClean="0"/>
              <a:t>Imatinib</a:t>
            </a:r>
            <a:r>
              <a:rPr lang="hu-HU" sz="2200" b="1" dirty="0" smtClean="0"/>
              <a:t>:</a:t>
            </a:r>
          </a:p>
          <a:p>
            <a:pPr eaLnBrk="1" hangingPunct="1"/>
            <a:r>
              <a:rPr lang="hu-HU" sz="2200" dirty="0" err="1" smtClean="0"/>
              <a:t>Citosztatikus</a:t>
            </a:r>
            <a:r>
              <a:rPr lang="hu-HU" sz="2200" dirty="0" smtClean="0"/>
              <a:t> szer</a:t>
            </a:r>
          </a:p>
          <a:p>
            <a:pPr eaLnBrk="1" hangingPunct="1"/>
            <a:r>
              <a:rPr lang="hu-HU" sz="2200" dirty="0" err="1" smtClean="0"/>
              <a:t>Protein-tirozinkináz</a:t>
            </a:r>
            <a:r>
              <a:rPr lang="hu-HU" sz="2200" dirty="0" smtClean="0"/>
              <a:t> inhibitor</a:t>
            </a:r>
          </a:p>
          <a:p>
            <a:pPr eaLnBrk="1" hangingPunct="1"/>
            <a:r>
              <a:rPr lang="hu-HU" sz="2200" dirty="0" smtClean="0"/>
              <a:t>Leukémiás gyógyszer</a:t>
            </a:r>
          </a:p>
          <a:p>
            <a:pPr eaLnBrk="1" hangingPunct="1">
              <a:buFontTx/>
              <a:buNone/>
            </a:pPr>
            <a:endParaRPr lang="hu-HU" sz="2200" dirty="0" smtClean="0"/>
          </a:p>
          <a:p>
            <a:pPr eaLnBrk="1" hangingPunct="1"/>
            <a:endParaRPr lang="hu-HU" sz="2200" dirty="0" smtClean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http://www.cwp.co.kr/eng/images/product/upd/5FU%EC%A0%9C%ED%92%88.jpg"/>
          <p:cNvPicPr>
            <a:picLocks noChangeAspect="1" noChangeArrowheads="1"/>
          </p:cNvPicPr>
          <p:nvPr/>
        </p:nvPicPr>
        <p:blipFill>
          <a:blip r:embed="rId3" cstate="print"/>
          <a:srcRect t="27870" b="18579"/>
          <a:stretch>
            <a:fillRect/>
          </a:stretch>
        </p:blipFill>
        <p:spPr bwMode="auto">
          <a:xfrm>
            <a:off x="5292080" y="1916832"/>
            <a:ext cx="299085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 descr="http://www.novartisoncology.ch/platform/content/element/3905/glivec_packshot_100.jpg"/>
          <p:cNvPicPr>
            <a:picLocks noChangeAspect="1" noChangeArrowheads="1"/>
          </p:cNvPicPr>
          <p:nvPr/>
        </p:nvPicPr>
        <p:blipFill>
          <a:blip r:embed="rId4" cstate="print"/>
          <a:srcRect t="15749"/>
          <a:stretch>
            <a:fillRect/>
          </a:stretch>
        </p:blipFill>
        <p:spPr bwMode="auto">
          <a:xfrm>
            <a:off x="5292080" y="4221088"/>
            <a:ext cx="2990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186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zebradánió</a:t>
            </a:r>
            <a:endParaRPr lang="hu-HU" sz="4200" b="1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sz="2200" dirty="0" smtClean="0"/>
          </a:p>
          <a:p>
            <a:pPr eaLnBrk="1" hangingPunct="1">
              <a:lnSpc>
                <a:spcPct val="90000"/>
              </a:lnSpc>
            </a:pPr>
            <a:r>
              <a:rPr lang="hu-HU" sz="2200" dirty="0" smtClean="0"/>
              <a:t>Édesvízi halfaj (</a:t>
            </a:r>
            <a:r>
              <a:rPr lang="hu-HU" sz="2200" i="1" dirty="0" err="1" smtClean="0"/>
              <a:t>Cyprinidae</a:t>
            </a:r>
            <a:r>
              <a:rPr lang="hu-HU" sz="22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hu-HU" sz="2200" dirty="0" err="1" smtClean="0"/>
              <a:t>Hidrotoxikológia</a:t>
            </a:r>
            <a:r>
              <a:rPr lang="hu-HU" sz="2200" dirty="0" smtClean="0"/>
              <a:t> meghatározó modellállata</a:t>
            </a:r>
          </a:p>
          <a:p>
            <a:pPr eaLnBrk="1" hangingPunct="1">
              <a:lnSpc>
                <a:spcPct val="90000"/>
              </a:lnSpc>
            </a:pPr>
            <a:r>
              <a:rPr lang="hu-HU" sz="2200" dirty="0" smtClean="0"/>
              <a:t>Egyszerű és gazdaságos tartás</a:t>
            </a:r>
          </a:p>
          <a:p>
            <a:pPr eaLnBrk="1" hangingPunct="1">
              <a:lnSpc>
                <a:spcPct val="90000"/>
              </a:lnSpc>
            </a:pPr>
            <a:r>
              <a:rPr lang="hu-HU" sz="2200" dirty="0" smtClean="0"/>
              <a:t>Rövid generációs intervallum</a:t>
            </a:r>
          </a:p>
          <a:p>
            <a:pPr eaLnBrk="1" hangingPunct="1">
              <a:lnSpc>
                <a:spcPct val="90000"/>
              </a:lnSpc>
            </a:pPr>
            <a:r>
              <a:rPr lang="hu-HU" sz="2200" dirty="0" smtClean="0"/>
              <a:t>Pikkelyek: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/>
              <a:t>egész testet fedik,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/>
              <a:t>növekedésük egész életen át,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/>
              <a:t>környezeti hatásokra reagálnak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hu-HU" sz="2200" i="1" dirty="0" smtClean="0"/>
              <a:t>	(</a:t>
            </a:r>
            <a:r>
              <a:rPr lang="hu-HU" sz="2200" i="1" dirty="0" err="1" smtClean="0"/>
              <a:t>Staszny</a:t>
            </a:r>
            <a:r>
              <a:rPr lang="hu-HU" sz="2200" i="1" dirty="0" smtClean="0"/>
              <a:t> et </a:t>
            </a:r>
            <a:r>
              <a:rPr lang="hu-HU" sz="2200" i="1" dirty="0" err="1" smtClean="0"/>
              <a:t>al</a:t>
            </a:r>
            <a:r>
              <a:rPr lang="hu-HU" sz="2200" i="1" dirty="0" smtClean="0"/>
              <a:t>. 2012, 2013)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hu-HU" sz="2200" i="1" dirty="0" smtClean="0"/>
              <a:t>	(</a:t>
            </a:r>
            <a:r>
              <a:rPr lang="hu-HU" sz="2200" i="1" dirty="0" err="1" smtClean="0"/>
              <a:t>Ibáñez</a:t>
            </a:r>
            <a:r>
              <a:rPr lang="hu-HU" sz="2200" i="1" dirty="0" smtClean="0"/>
              <a:t> 2014)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3" descr="http://www.zebrafishlab.be/sites/default/files/styles/media_gallery_thumbnail/public/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77072"/>
            <a:ext cx="2684776" cy="2016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5" descr="zebrafish_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564904"/>
            <a:ext cx="2857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186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Geometriai </a:t>
            </a:r>
            <a:r>
              <a:rPr lang="hu-HU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morfometria</a:t>
            </a:r>
            <a:endParaRPr lang="hu-HU" sz="4200" b="1" dirty="0" smtClean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sz="2200" dirty="0" smtClean="0"/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Tárgyak, organizmusok alakjában fellépő változás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Két fő típus: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i="1" dirty="0" smtClean="0"/>
              <a:t>Körvonal analízisek:</a:t>
            </a:r>
            <a:r>
              <a:rPr lang="hu-HU" sz="2200" dirty="0" smtClean="0"/>
              <a:t> tárgy kontúrjával foglalkoznak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b="1" i="1" dirty="0" smtClean="0"/>
              <a:t>Mérőpontok használata</a:t>
            </a:r>
          </a:p>
          <a:p>
            <a:pPr eaLnBrk="1" hangingPunct="1">
              <a:lnSpc>
                <a:spcPct val="80000"/>
              </a:lnSpc>
            </a:pPr>
            <a:endParaRPr lang="hu-HU" sz="2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200" b="1" dirty="0" err="1" smtClean="0"/>
              <a:t>Pikkelymorfometria</a:t>
            </a:r>
            <a:r>
              <a:rPr lang="hu-HU" sz="2200" b="1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Halak pikkelyei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Alternatív vizsgálati módszer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3R, állatvédelmi törvények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200" dirty="0" smtClean="0"/>
              <a:t>	</a:t>
            </a:r>
            <a:endParaRPr lang="hu-HU" sz="2200" i="1" dirty="0" smtClean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3" cstate="print"/>
          <a:srcRect l="11392" t="27341" r="18227"/>
          <a:stretch>
            <a:fillRect/>
          </a:stretch>
        </p:blipFill>
        <p:spPr bwMode="auto">
          <a:xfrm>
            <a:off x="5076825" y="3284538"/>
            <a:ext cx="3257550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186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hu-H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Célkitűzés</a:t>
            </a:r>
            <a:endParaRPr lang="hu-HU" sz="4200" b="1" dirty="0" smtClean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endParaRPr lang="hu-HU" sz="2200" dirty="0" smtClean="0"/>
          </a:p>
          <a:p>
            <a:pPr eaLnBrk="1" hangingPunct="1"/>
            <a:r>
              <a:rPr lang="hu-HU" sz="2200" dirty="0" smtClean="0"/>
              <a:t>Kimutatható-e az 5-fluorouracil és az </a:t>
            </a:r>
            <a:r>
              <a:rPr lang="hu-HU" sz="2200" dirty="0" err="1" smtClean="0"/>
              <a:t>imatinib</a:t>
            </a:r>
            <a:r>
              <a:rPr lang="hu-HU" sz="2200" dirty="0" smtClean="0"/>
              <a:t> krónikus hatása a zebradánió pikkelyének </a:t>
            </a:r>
            <a:r>
              <a:rPr lang="hu-HU" sz="2200" dirty="0" err="1" smtClean="0"/>
              <a:t>morfometriás</a:t>
            </a:r>
            <a:r>
              <a:rPr lang="hu-HU" sz="2200" dirty="0" smtClean="0"/>
              <a:t> vizsgálatával?</a:t>
            </a:r>
          </a:p>
          <a:p>
            <a:pPr eaLnBrk="1" hangingPunct="1"/>
            <a:endParaRPr lang="hu-HU" sz="2200" dirty="0" smtClean="0"/>
          </a:p>
          <a:p>
            <a:pPr eaLnBrk="1" hangingPunct="1"/>
            <a:r>
              <a:rPr lang="hu-HU" sz="2200" dirty="0" smtClean="0"/>
              <a:t>Kimutatható-e az 5-fluorouracil és az </a:t>
            </a:r>
            <a:r>
              <a:rPr lang="hu-HU" sz="2200" dirty="0" err="1" smtClean="0"/>
              <a:t>imatinib</a:t>
            </a:r>
            <a:r>
              <a:rPr lang="hu-HU" sz="2200" dirty="0" smtClean="0"/>
              <a:t> krónikus hatása a </a:t>
            </a:r>
            <a:r>
              <a:rPr lang="hu-HU" sz="2200" dirty="0" err="1" smtClean="0"/>
              <a:t>zebradánión</a:t>
            </a:r>
            <a:r>
              <a:rPr lang="hu-HU" sz="2200" dirty="0" smtClean="0"/>
              <a:t> </a:t>
            </a:r>
            <a:r>
              <a:rPr lang="hu-HU" sz="2200" dirty="0" err="1" smtClean="0"/>
              <a:t>a</a:t>
            </a:r>
            <a:r>
              <a:rPr lang="hu-HU" sz="2200" dirty="0" smtClean="0"/>
              <a:t> klasszikus testparaméteres vizsgálatokkal?</a:t>
            </a:r>
          </a:p>
          <a:p>
            <a:pPr eaLnBrk="1" hangingPunct="1">
              <a:buNone/>
            </a:pPr>
            <a:endParaRPr lang="hu-HU" sz="2200" dirty="0" smtClean="0"/>
          </a:p>
          <a:p>
            <a:pPr eaLnBrk="1" hangingPunct="1"/>
            <a:r>
              <a:rPr lang="hu-HU" sz="2200" dirty="0" smtClean="0"/>
              <a:t>A kísérlet eredményének függvényében javaslattétel a módszer továbbfejlesztésére, valamint az ezzel kapcsolatos jövőbeni kutatások irányára.</a:t>
            </a:r>
          </a:p>
          <a:p>
            <a:pPr eaLnBrk="1" hangingPunct="1"/>
            <a:endParaRPr lang="hu-HU" sz="2200" dirty="0" smtClean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200" b="1" dirty="0" smtClean="0"/>
              <a:t>Kétgenerációs krónikus halteszt: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Zebradánió AB vonal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err="1" smtClean="0"/>
              <a:t>Félstatikus</a:t>
            </a:r>
            <a:r>
              <a:rPr lang="hu-HU" sz="2200" dirty="0" smtClean="0"/>
              <a:t> rendszer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P generáció: 2 hetes kezelés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u="sng" dirty="0" smtClean="0"/>
              <a:t>F1 generáció (nevelés ivarérett korig)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F2 generáció (nevelés 1 hónapos korig)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200" b="1" dirty="0" smtClean="0"/>
              <a:t>Oldatok: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3 koncentráció: 10 </a:t>
            </a:r>
            <a:r>
              <a:rPr lang="hu-HU" sz="2200" dirty="0" err="1" smtClean="0"/>
              <a:t>ng</a:t>
            </a:r>
            <a:r>
              <a:rPr lang="hu-HU" sz="2200" dirty="0" smtClean="0"/>
              <a:t>/l, 1 </a:t>
            </a:r>
            <a:r>
              <a:rPr lang="el-GR" sz="2200" dirty="0" smtClean="0"/>
              <a:t>μ</a:t>
            </a:r>
            <a:r>
              <a:rPr lang="hu-HU" sz="2200" dirty="0" smtClean="0"/>
              <a:t>g/l, 100 </a:t>
            </a:r>
            <a:r>
              <a:rPr lang="el-GR" sz="2200" dirty="0" smtClean="0"/>
              <a:t>μ</a:t>
            </a:r>
            <a:r>
              <a:rPr lang="hu-HU" sz="2200" dirty="0" smtClean="0"/>
              <a:t>g/l + kontroll (A-B </a:t>
            </a:r>
            <a:r>
              <a:rPr lang="hu-HU" sz="2200" dirty="0" err="1" smtClean="0"/>
              <a:t>ism</a:t>
            </a:r>
            <a:r>
              <a:rPr lang="hu-HU" sz="2200" dirty="0" smtClean="0"/>
              <a:t>.)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5-FU: negatív és oldószeres kontroll (DMSO, 1</a:t>
            </a:r>
            <a:r>
              <a:rPr lang="el-GR" sz="2200" dirty="0" smtClean="0"/>
              <a:t> μ</a:t>
            </a:r>
            <a:r>
              <a:rPr lang="hu-HU" sz="2200" dirty="0" smtClean="0"/>
              <a:t>l/</a:t>
            </a:r>
            <a:r>
              <a:rPr lang="hu-HU" sz="2200" dirty="0" err="1" smtClean="0"/>
              <a:t>l</a:t>
            </a:r>
            <a:r>
              <a:rPr lang="hu-HU" sz="2200" dirty="0" smtClean="0"/>
              <a:t> ) 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200" b="1" dirty="0" smtClean="0"/>
              <a:t>Mért változók: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F1 nemzedék testhossza, testtömege, kondíció faktor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err="1" smtClean="0"/>
              <a:t>Pikkelymintavétel</a:t>
            </a:r>
            <a:r>
              <a:rPr lang="hu-HU" sz="2200" dirty="0" smtClean="0"/>
              <a:t>, </a:t>
            </a:r>
            <a:r>
              <a:rPr lang="hu-HU" sz="2200" dirty="0" err="1" smtClean="0"/>
              <a:t>morfometriai</a:t>
            </a:r>
            <a:r>
              <a:rPr lang="hu-HU" sz="2200" dirty="0" smtClean="0"/>
              <a:t> vizsgálatok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200" b="1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kísérlet felépítése</a:t>
            </a:r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12776"/>
            <a:ext cx="2892425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200" b="1" dirty="0" smtClean="0"/>
              <a:t>Testtömeg mérése (F1):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Analitikai mérleg segítségével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200" b="1" dirty="0" smtClean="0"/>
              <a:t>Testhossz mérése (F1):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err="1" smtClean="0"/>
              <a:t>ImageJ</a:t>
            </a:r>
            <a:r>
              <a:rPr lang="hu-HU" sz="2200" dirty="0" smtClean="0"/>
              <a:t> segítségével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200" b="1" dirty="0" smtClean="0"/>
              <a:t>Statisztikai elemzés: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err="1" smtClean="0"/>
              <a:t>GraphPad</a:t>
            </a:r>
            <a:r>
              <a:rPr lang="hu-HU" sz="2200" dirty="0" smtClean="0"/>
              <a:t> </a:t>
            </a:r>
            <a:r>
              <a:rPr lang="hu-HU" sz="2200" dirty="0" err="1" smtClean="0"/>
              <a:t>Prism</a:t>
            </a:r>
            <a:r>
              <a:rPr lang="hu-HU" sz="2200" dirty="0" smtClean="0"/>
              <a:t> 4.0 segítségével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Normál eloszlás </a:t>
            </a:r>
            <a:r>
              <a:rPr lang="hu-HU" sz="2200" dirty="0" smtClean="0">
                <a:sym typeface="Wingdings" pitchFamily="2" charset="2"/>
              </a:rPr>
              <a:t> ANOVA, </a:t>
            </a:r>
            <a:r>
              <a:rPr lang="hu-HU" sz="2200" dirty="0" err="1" smtClean="0">
                <a:sym typeface="Wingdings" pitchFamily="2" charset="2"/>
              </a:rPr>
              <a:t>Dunnett-teszt</a:t>
            </a:r>
            <a:endParaRPr lang="hu-HU" sz="22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hu-HU" sz="2200" dirty="0" smtClean="0">
                <a:sym typeface="Wingdings" pitchFamily="2" charset="2"/>
              </a:rPr>
              <a:t>Következtetések: 95%-os megbízhatósági szint (p≤0,05)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Testparaméterek mérése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 b="-14679"/>
          <a:stretch>
            <a:fillRect/>
          </a:stretch>
        </p:blipFill>
        <p:spPr bwMode="auto">
          <a:xfrm>
            <a:off x="8100392" y="5940425"/>
            <a:ext cx="841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7"/>
          <p:cNvSpPr>
            <a:spLocks/>
          </p:cNvSpPr>
          <p:nvPr/>
        </p:nvSpPr>
        <p:spPr bwMode="auto">
          <a:xfrm>
            <a:off x="4788024" y="1844824"/>
            <a:ext cx="287412" cy="1587500"/>
          </a:xfrm>
          <a:prstGeom prst="rightBrace">
            <a:avLst>
              <a:gd name="adj1" fmla="val 2872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220072" y="2276872"/>
            <a:ext cx="370790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200" b="1" i="1" dirty="0"/>
              <a:t>Kondíció </a:t>
            </a:r>
            <a:r>
              <a:rPr lang="hu-HU" sz="2200" b="1" i="1" dirty="0" smtClean="0"/>
              <a:t>faktor számítása</a:t>
            </a:r>
            <a:endParaRPr lang="hu-HU" sz="2200" b="1" dirty="0"/>
          </a:p>
          <a:p>
            <a:pPr algn="ctr"/>
            <a:r>
              <a:rPr lang="hu-HU" sz="2200" dirty="0"/>
              <a:t>(</a:t>
            </a:r>
            <a:r>
              <a:rPr lang="hu-HU" sz="2200" i="1" dirty="0"/>
              <a:t>testtömeg/testhossz</a:t>
            </a:r>
            <a:r>
              <a:rPr lang="hu-HU" sz="2200" i="1" baseline="30000" dirty="0"/>
              <a:t>3</a:t>
            </a:r>
            <a:r>
              <a:rPr lang="hu-HU" sz="2200" i="1" dirty="0"/>
              <a:t>)</a:t>
            </a:r>
            <a:r>
              <a:rPr lang="hu-HU" sz="2200" b="1" dirty="0"/>
              <a:t> </a:t>
            </a:r>
          </a:p>
          <a:p>
            <a:pPr>
              <a:spcBef>
                <a:spcPct val="50000"/>
              </a:spcBef>
            </a:pPr>
            <a:endParaRPr lang="hu-HU" sz="2200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r="-2250" b="-5477"/>
          <a:stretch>
            <a:fillRect/>
          </a:stretch>
        </p:blipFill>
        <p:spPr bwMode="auto">
          <a:xfrm>
            <a:off x="179388" y="6165850"/>
            <a:ext cx="1373243" cy="58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b="-8216"/>
          <a:stretch>
            <a:fillRect/>
          </a:stretch>
        </p:blipFill>
        <p:spPr bwMode="auto">
          <a:xfrm>
            <a:off x="1547663" y="6309320"/>
            <a:ext cx="6561000" cy="448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671</Words>
  <Application>Microsoft Office PowerPoint</Application>
  <PresentationFormat>Diavetítés a képernyőre (4:3 oldalarány)</PresentationFormat>
  <Paragraphs>183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Alapértelmezett terv</vt:lpstr>
      <vt:lpstr> Krónikus citosztatikum kezelés hatásának kimutathatósága zebradánió (Danio rerio) pikkelyen geometriai morfometriai módszerrel </vt:lpstr>
      <vt:lpstr>Problémafelvetés</vt:lpstr>
      <vt:lpstr>Bevezetés</vt:lpstr>
      <vt:lpstr>Vizsgált anyagok</vt:lpstr>
      <vt:lpstr>A zebradánió</vt:lpstr>
      <vt:lpstr>Geometriai morfometria</vt:lpstr>
      <vt:lpstr>Célkitűzés</vt:lpstr>
      <vt:lpstr>8. dia</vt:lpstr>
      <vt:lpstr>9. dia</vt:lpstr>
      <vt:lpstr>10. dia</vt:lpstr>
      <vt:lpstr>11. dia</vt:lpstr>
      <vt:lpstr>12. dia</vt:lpstr>
      <vt:lpstr>5-FU: testparaméterek</vt:lpstr>
      <vt:lpstr>5-FU: CVA eredménye</vt:lpstr>
      <vt:lpstr>5-FU: DFA eredménye</vt:lpstr>
      <vt:lpstr>Imatinib: CVA eredmények</vt:lpstr>
      <vt:lpstr>Imatinib: DFA eredmények</vt:lpstr>
      <vt:lpstr>Értékelés</vt:lpstr>
      <vt:lpstr>Javaslatok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ADAM</dc:creator>
  <cp:lastModifiedBy>Adam</cp:lastModifiedBy>
  <cp:revision>130</cp:revision>
  <dcterms:created xsi:type="dcterms:W3CDTF">2014-09-22T14:11:04Z</dcterms:created>
  <dcterms:modified xsi:type="dcterms:W3CDTF">2015-05-19T18:11:25Z</dcterms:modified>
</cp:coreProperties>
</file>